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8"/>
  </p:notesMasterIdLst>
  <p:sldIdLst>
    <p:sldId id="260" r:id="rId2"/>
    <p:sldId id="256" r:id="rId3"/>
    <p:sldId id="258" r:id="rId4"/>
    <p:sldId id="292" r:id="rId5"/>
    <p:sldId id="257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12" r:id="rId17"/>
    <p:sldId id="311" r:id="rId18"/>
    <p:sldId id="313" r:id="rId19"/>
    <p:sldId id="314" r:id="rId20"/>
    <p:sldId id="315" r:id="rId21"/>
    <p:sldId id="316" r:id="rId22"/>
    <p:sldId id="317" r:id="rId23"/>
    <p:sldId id="318" r:id="rId24"/>
    <p:sldId id="319" r:id="rId25"/>
    <p:sldId id="289" r:id="rId26"/>
    <p:sldId id="290" r:id="rId2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648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4D0E6121-D8CC-164A-50AF-C1AC194D4E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CC898F8B-56F8-404D-D45A-48C7994BA8D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85512B45-CF73-E533-84D6-725CF03A728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26987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5BAC6268-3D2B-795C-9B53-263D55A404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02D2C183-84C7-D83F-A1A2-713A2D4438C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C3C774EA-18A3-DFF8-3E8B-18F874F30F8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271372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78BD15F4-4A2A-A275-9B24-8FB7AE4CE0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CFEF7287-A8BA-EF08-B229-F7EA3C1262A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4576D0E3-185A-BCC6-78A3-5830D265C81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118994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AC16FD2A-7314-8246-9CA1-18FE96734B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9981EB1E-AC4A-9E4E-FCC0-7A5EB47B754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77ABC7A2-E9E4-14D1-D41E-C27E4B7ADEC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217639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FFDD0EB4-5C03-AC9A-122A-D9E260B1C3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A01C46BD-DC1D-8B20-8B7D-43CBA2015A4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279B6A83-08D8-010B-8D77-BB9E5245C8A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602276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1D456B7F-E3D6-20DA-D748-6CA0F492C8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1677A493-9795-8583-096B-17CC747E1F0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210A342E-E680-CB1F-7FB5-0C7AB03B3F5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3634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7B1C5C8F-9BFE-E3FD-FF38-76B672E07B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C3CFC086-18D6-5243-F8A1-344B05C7927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C145FC43-C61C-86D0-47CE-6BF5517C5C9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150823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C33FD1E9-BD36-7490-3843-9EC9388BFD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E3159958-D460-E009-EB8A-56096339FEB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7D8F1686-24DB-9032-0C89-D7168AB7743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686747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E0F48788-5F70-81B7-54BA-4579A27200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9B6EAA98-4E99-237A-77C0-AD8CC0B3B6D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35DEF3EC-7B1C-DDC8-9654-55E2B8BB85F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785498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61BB6114-2D5E-D4E1-A78F-049B5BA36F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C9AA251C-EB93-2422-FAEC-A4C1647A89B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FBDAC134-8647-5AF0-3725-52A1C3E78AC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27019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2366308B-6BFE-3F62-B47E-42DB8273D7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32F2665B-3536-4969-A22B-8E3FD9480CA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A4DD981D-B7C4-E5C6-6B6A-319F3006089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529360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EB79B5A3-9267-ADC6-2881-70D0BE5D62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EC081DD7-5975-3FA7-3B2B-7F76A2DE83A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113211FD-6799-FD92-C935-157F2EAAAB9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84095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AFFE095B-A8B2-4745-C3E9-CA0D59EA3F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F17D9E01-96DE-3CDC-DD22-EE1F961F54C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3AEABDBD-9AED-86A6-5DF6-95E1E2919B2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679007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1826E52D-B00C-1F19-574F-9F80035602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5E9B6FDA-DBA0-FCE5-6826-9D14C289B34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2BBD9004-B7C3-B900-DCB7-536A08DC56A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541754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6B960212-F961-D22A-3145-891B84155A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7441B1FC-BFA3-99B3-FF23-7E52FEB5AD6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B1C93B3D-F786-6CDF-46A9-EB0B9A8DC79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429158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:a16="http://schemas.microsoft.com/office/drawing/2014/main" id="{E511A200-1000-4DB1-10F2-58FA74B7AE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>
            <a:extLst>
              <a:ext uri="{FF2B5EF4-FFF2-40B4-BE49-F238E27FC236}">
                <a16:creationId xmlns:a16="http://schemas.microsoft.com/office/drawing/2014/main" id="{2705E895-E31A-FFBE-C181-C2B8B1BB9F5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>
            <a:extLst>
              <a:ext uri="{FF2B5EF4-FFF2-40B4-BE49-F238E27FC236}">
                <a16:creationId xmlns:a16="http://schemas.microsoft.com/office/drawing/2014/main" id="{E7AFBD5C-926B-9BC9-DDA7-7731B2014F1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15146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:a16="http://schemas.microsoft.com/office/drawing/2014/main" id="{27FD5CE1-0BC0-DFCA-ECFA-44F5E694CF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>
            <a:extLst>
              <a:ext uri="{FF2B5EF4-FFF2-40B4-BE49-F238E27FC236}">
                <a16:creationId xmlns:a16="http://schemas.microsoft.com/office/drawing/2014/main" id="{D8C88842-8A58-248E-1B4F-15D4752EBA2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>
            <a:extLst>
              <a:ext uri="{FF2B5EF4-FFF2-40B4-BE49-F238E27FC236}">
                <a16:creationId xmlns:a16="http://schemas.microsoft.com/office/drawing/2014/main" id="{00CD78D4-2F2F-26E6-CDD4-D950416DA48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51172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:a16="http://schemas.microsoft.com/office/drawing/2014/main" id="{F79D648B-6D16-2B88-F7BF-BA68EC9F3F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>
            <a:extLst>
              <a:ext uri="{FF2B5EF4-FFF2-40B4-BE49-F238E27FC236}">
                <a16:creationId xmlns:a16="http://schemas.microsoft.com/office/drawing/2014/main" id="{2CE073C5-B7B3-B3E6-0B98-83890149C96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>
            <a:extLst>
              <a:ext uri="{FF2B5EF4-FFF2-40B4-BE49-F238E27FC236}">
                <a16:creationId xmlns:a16="http://schemas.microsoft.com/office/drawing/2014/main" id="{3501E027-DA2D-93E1-E1F8-BAA787FE6E6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82231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:a16="http://schemas.microsoft.com/office/drawing/2014/main" id="{6DE90A08-BA48-C6B2-9424-8E407930B2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>
            <a:extLst>
              <a:ext uri="{FF2B5EF4-FFF2-40B4-BE49-F238E27FC236}">
                <a16:creationId xmlns:a16="http://schemas.microsoft.com/office/drawing/2014/main" id="{A3E0FB7A-D8BA-099F-C35C-F0571CF205D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>
            <a:extLst>
              <a:ext uri="{FF2B5EF4-FFF2-40B4-BE49-F238E27FC236}">
                <a16:creationId xmlns:a16="http://schemas.microsoft.com/office/drawing/2014/main" id="{6A37A2F2-5101-0F5D-9118-EF708815403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37210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E9FD9B6B-A235-53BA-74DB-65DB4AC2A1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14B2A2F6-CBC4-4445-8B90-96039E80DB5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F3BD0C8A-662D-257F-ADE5-EE608A0AD3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13336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39115619-3D5D-5145-A805-FAB3366EC2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BB5454BD-A3F2-D5CF-F7F2-A217733B3A2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1AC494A3-6A57-A35C-2EBE-451625D58AC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237394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4886E124-FCBD-F142-A5C7-4631BFB9B5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74F87673-8FC6-0B06-A66B-3E395DB5D33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683ADED3-DFC2-C9F6-DCDD-562E1FFB116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430012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E20DDEC6-E3C1-7870-D976-5D364CC365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D9F95465-A4B4-9CDD-D338-DAED5926627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1BA923D5-6756-4129-8DFB-AD5105F49C9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52332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capa-apresentaçã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1228478" y="1855458"/>
            <a:ext cx="6872700" cy="861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pt-BR" sz="4400" b="1" dirty="0">
                <a:solidFill>
                  <a:srgbClr val="00B0F0"/>
                </a:solidFill>
                <a:latin typeface="Montserrat"/>
                <a:ea typeface="Montserrat"/>
                <a:cs typeface="Montserrat"/>
                <a:sym typeface="Montserrat"/>
              </a:rPr>
              <a:t>BEM VINDOS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641D2E8B-8257-ECC6-3E6D-8D89A7DD6D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5CE818C5-DB5C-7A6D-73BC-D6F95445F5A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4AAA5A72-B3E3-DB14-C894-FA1FAE5CD60F}"/>
              </a:ext>
            </a:extLst>
          </p:cNvPr>
          <p:cNvSpPr txBox="1"/>
          <p:nvPr/>
        </p:nvSpPr>
        <p:spPr>
          <a:xfrm>
            <a:off x="142792" y="80913"/>
            <a:ext cx="871245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pt-BR" sz="2200" b="1" dirty="0">
                <a:highlight>
                  <a:srgbClr val="00FFFF"/>
                </a:highlight>
              </a:rPr>
              <a:t>5. Sustentabilidade dos Projetos de Saúde</a:t>
            </a:r>
            <a:endParaRPr lang="pt-BR" sz="2200" dirty="0">
              <a:highlight>
                <a:srgbClr val="00FFFF"/>
              </a:highlight>
            </a:endParaRPr>
          </a:p>
          <a:p>
            <a:pPr algn="just"/>
            <a:r>
              <a:rPr lang="pt-BR" sz="2200" dirty="0"/>
              <a:t>A sustentabilidade exige que todo novo projeto de saúde seja desenhado prevendo seu impacto financeiro, institucional e assistencial a longo prazo, blindando-o contra descontinuidades políticas. </a:t>
            </a:r>
          </a:p>
          <a:p>
            <a:pPr algn="just"/>
            <a:r>
              <a:rPr lang="pt-BR" sz="2200" dirty="0"/>
              <a:t>É necessário calcular o Custo Total das ações (permanente), garantindo que o município tenha margem fiscal para manter equipes e insumos quando os incentivos federais iniciais cessarem. </a:t>
            </a:r>
          </a:p>
          <a:p>
            <a:pPr algn="just"/>
            <a:r>
              <a:rPr lang="pt-BR" sz="2200" dirty="0"/>
              <a:t>Institucionalizar processos por meio de Procedimentos Operacionais Padrão (POPs) garante que a memória técnica permaneça viva na rede pública.</a:t>
            </a: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21E9AE23-B120-64DE-9DAF-6D7FFD4215C2}"/>
              </a:ext>
            </a:extLst>
          </p:cNvPr>
          <p:cNvSpPr txBox="1"/>
          <p:nvPr/>
        </p:nvSpPr>
        <p:spPr>
          <a:xfrm>
            <a:off x="1771048" y="4269782"/>
            <a:ext cx="580403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dirty="0">
                <a:solidFill>
                  <a:srgbClr val="00B0F0"/>
                </a:solidFill>
              </a:rPr>
              <a:t>Monitoramento, Avaliação e Sustentabilidade </a:t>
            </a:r>
            <a:endParaRPr sz="2800" dirty="0">
              <a:solidFill>
                <a:srgbClr val="00B0F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490082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9891171B-7B56-DC7F-EF10-98CACED66E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2DA389A3-6A03-B4CF-A16D-9682D173BEF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9BBF64A7-4678-8D4E-715E-DF82FD4A9DA7}"/>
              </a:ext>
            </a:extLst>
          </p:cNvPr>
          <p:cNvSpPr txBox="1"/>
          <p:nvPr/>
        </p:nvSpPr>
        <p:spPr>
          <a:xfrm>
            <a:off x="142792" y="80913"/>
            <a:ext cx="871245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pt-BR" sz="2200" b="1" dirty="0">
                <a:highlight>
                  <a:srgbClr val="00FFFF"/>
                </a:highlight>
              </a:rPr>
              <a:t>6. Participação Popular e Controle Social</a:t>
            </a:r>
            <a:endParaRPr lang="pt-BR" sz="2200" dirty="0">
              <a:highlight>
                <a:srgbClr val="00FFFF"/>
              </a:highlight>
            </a:endParaRPr>
          </a:p>
          <a:p>
            <a:pPr algn="just"/>
            <a:r>
              <a:rPr lang="pt-BR" sz="2200" dirty="0"/>
              <a:t>O controle social, exercido de forma paritária através do Conselho Municipal de Saúde, é um aliado estratégico da alta performance, e não um obstáculo burocrático. </a:t>
            </a:r>
          </a:p>
          <a:p>
            <a:pPr algn="just"/>
            <a:r>
              <a:rPr lang="pt-BR" sz="2200" dirty="0"/>
              <a:t>O gestor especialista acolhe a participação popular como um termômetro em tempo real das falhas na ponta do atendimento, promovendo uma escuta ativa e transparente. </a:t>
            </a:r>
          </a:p>
          <a:p>
            <a:pPr algn="just"/>
            <a:r>
              <a:rPr lang="pt-BR" sz="2200" dirty="0"/>
              <a:t>Fortalecer os conselhos e as ouvidorias legitima as decisões difíceis de alocação de recursos, dividindo com a sociedade a corresponsabilidade pela defesa e consolidação do SUS local.</a:t>
            </a: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74171E42-7FCD-6876-F334-D1ED0AA03270}"/>
              </a:ext>
            </a:extLst>
          </p:cNvPr>
          <p:cNvSpPr txBox="1"/>
          <p:nvPr/>
        </p:nvSpPr>
        <p:spPr>
          <a:xfrm>
            <a:off x="1771048" y="4269782"/>
            <a:ext cx="580403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dirty="0">
                <a:solidFill>
                  <a:srgbClr val="00B0F0"/>
                </a:solidFill>
              </a:rPr>
              <a:t>Monitoramento, Avaliação e Sustentabilidade </a:t>
            </a:r>
            <a:endParaRPr sz="2800" dirty="0">
              <a:solidFill>
                <a:srgbClr val="00B0F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847805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90FA392A-7A44-75FB-0B97-6874FFB58D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F1620608-8959-8B86-4351-CDF4D16E2A2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501588B2-943D-D3B7-D7FC-662413B3B3BE}"/>
              </a:ext>
            </a:extLst>
          </p:cNvPr>
          <p:cNvSpPr txBox="1"/>
          <p:nvPr/>
        </p:nvSpPr>
        <p:spPr>
          <a:xfrm>
            <a:off x="142792" y="80913"/>
            <a:ext cx="871245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pt-BR" sz="2200" b="1" dirty="0">
                <a:highlight>
                  <a:srgbClr val="00FFFF"/>
                </a:highlight>
              </a:rPr>
              <a:t>7. Gestão de Riscos na Administração de Serviços</a:t>
            </a:r>
            <a:endParaRPr lang="pt-BR" sz="2200" dirty="0">
              <a:highlight>
                <a:srgbClr val="00FFFF"/>
              </a:highlight>
            </a:endParaRPr>
          </a:p>
          <a:p>
            <a:pPr algn="just"/>
            <a:r>
              <a:rPr lang="pt-BR" sz="2200" dirty="0"/>
              <a:t>Gerenciar riscos na saúde municipal significa mapear proativamente vulnerabilidades assistenciais, fiscais e jurídicas antes que elas se transformem em crises ou tragédias. </a:t>
            </a:r>
          </a:p>
          <a:p>
            <a:pPr algn="just"/>
            <a:r>
              <a:rPr lang="pt-BR" sz="2200" dirty="0"/>
              <a:t>Envolve desde a previsão de desabastecimento de medicamentos por sazonalidade até a conformidade rigorosa (</a:t>
            </a:r>
            <a:r>
              <a:rPr lang="pt-BR" sz="2200" i="1" dirty="0"/>
              <a:t>compliance</a:t>
            </a:r>
            <a:r>
              <a:rPr lang="pt-BR" sz="2200" dirty="0"/>
              <a:t>) para evitar fraudes em contratos e a judicialização predatória. </a:t>
            </a:r>
          </a:p>
          <a:p>
            <a:pPr algn="just"/>
            <a:r>
              <a:rPr lang="pt-BR" sz="2200" dirty="0"/>
              <a:t>Uma liderança resiliente cria barreiras de segurança nos processos, monitora alertas precoces e desenha planos de contingência, garantindo que a rede não colapse diante do imprevisto.</a:t>
            </a: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EECE9901-EFCD-7AC7-7D5C-3B368548DBA8}"/>
              </a:ext>
            </a:extLst>
          </p:cNvPr>
          <p:cNvSpPr txBox="1"/>
          <p:nvPr/>
        </p:nvSpPr>
        <p:spPr>
          <a:xfrm>
            <a:off x="1771048" y="4269782"/>
            <a:ext cx="580403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dirty="0">
                <a:solidFill>
                  <a:srgbClr val="00B0F0"/>
                </a:solidFill>
              </a:rPr>
              <a:t>Monitoramento, Avaliação e Sustentabilidade </a:t>
            </a:r>
            <a:endParaRPr sz="2800" dirty="0">
              <a:solidFill>
                <a:srgbClr val="00B0F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534859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C47FEAC1-3FD4-DCA1-3BAB-56F9E9DFD8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D7C6F484-051D-38D7-DF27-EC6A09FEDD4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CE66FDED-C4D0-1F9A-BACA-182E9E20F245}"/>
              </a:ext>
            </a:extLst>
          </p:cNvPr>
          <p:cNvSpPr txBox="1"/>
          <p:nvPr/>
        </p:nvSpPr>
        <p:spPr>
          <a:xfrm>
            <a:off x="142792" y="80913"/>
            <a:ext cx="871245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pt-BR" sz="2200" b="1" dirty="0">
                <a:highlight>
                  <a:srgbClr val="00FFFF"/>
                </a:highlight>
              </a:rPr>
              <a:t>8. Encaminhamentos para o Plano Municipal de Saúde</a:t>
            </a:r>
            <a:endParaRPr lang="pt-BR" sz="2200" dirty="0">
              <a:highlight>
                <a:srgbClr val="00FFFF"/>
              </a:highlight>
            </a:endParaRPr>
          </a:p>
          <a:p>
            <a:pPr algn="just"/>
            <a:r>
              <a:rPr lang="pt-BR" sz="2200" dirty="0"/>
              <a:t>O encerramento de um ciclo de monitoramento e avaliação deve gerar, obrigatoriamente, os subsídios técnicos que alimentarão as diretrizes do próximo Plano Municipal de Saúde (PMS). </a:t>
            </a:r>
          </a:p>
          <a:p>
            <a:pPr algn="just"/>
            <a:r>
              <a:rPr lang="pt-BR" sz="2200" dirty="0"/>
              <a:t>Os vazios assistenciais detectados, as metas não alcançadas e as novas transições demográficas observadas tornam-se as prioridades obrigatórias do novo planejamento quadrienal. </a:t>
            </a:r>
          </a:p>
          <a:p>
            <a:pPr algn="just"/>
            <a:r>
              <a:rPr lang="pt-BR" sz="2200" dirty="0"/>
              <a:t>Esse encadeamento lógico garante o caráter ascendente do SUS, transformando a vivência prática da ponta na lei que governará o orçamento futuro.</a:t>
            </a: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6905EAC1-F080-1F24-6C39-6D92349CA18D}"/>
              </a:ext>
            </a:extLst>
          </p:cNvPr>
          <p:cNvSpPr txBox="1"/>
          <p:nvPr/>
        </p:nvSpPr>
        <p:spPr>
          <a:xfrm>
            <a:off x="1771048" y="4269782"/>
            <a:ext cx="580403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dirty="0">
                <a:solidFill>
                  <a:srgbClr val="00B0F0"/>
                </a:solidFill>
              </a:rPr>
              <a:t>Monitoramento, Avaliação e Sustentabilidade </a:t>
            </a:r>
            <a:endParaRPr sz="2800" dirty="0">
              <a:solidFill>
                <a:srgbClr val="00B0F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8828495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09E6CC25-88A9-6C66-60A5-86FBAC5013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E049B861-1A5E-0E76-CC62-D667649B65B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C8D44CE7-CDA3-C940-5226-B213CD902333}"/>
              </a:ext>
            </a:extLst>
          </p:cNvPr>
          <p:cNvSpPr txBox="1"/>
          <p:nvPr/>
        </p:nvSpPr>
        <p:spPr>
          <a:xfrm>
            <a:off x="142792" y="80913"/>
            <a:ext cx="871245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pt-BR" sz="2000" b="1" dirty="0">
                <a:highlight>
                  <a:srgbClr val="00FFFF"/>
                </a:highlight>
              </a:rPr>
              <a:t>9. Plano de Ação Pessoal: O que vou Aplicar no meu Município?</a:t>
            </a:r>
            <a:endParaRPr lang="pt-BR" sz="2000" dirty="0">
              <a:highlight>
                <a:srgbClr val="00FFFF"/>
              </a:highlight>
            </a:endParaRPr>
          </a:p>
          <a:p>
            <a:pPr algn="just"/>
            <a:r>
              <a:rPr lang="pt-BR" sz="2200" dirty="0"/>
              <a:t>O encerramento desta jornada de alta performance exige o compromisso pragmático de cada servidor e gestor em converter o aprendizado técnico em ação imediata no seu território. </a:t>
            </a:r>
          </a:p>
          <a:p>
            <a:pPr algn="just"/>
            <a:r>
              <a:rPr lang="pt-BR" sz="2200" dirty="0"/>
              <a:t>O Plano de Ação Pessoal deve focar em uma mudança viável e de alto impacto dentro da sua esfera de governança (ex: implantar um protocolo de acesso na recepção ou otimizar um indicador de fila de espera (exames). </a:t>
            </a:r>
          </a:p>
          <a:p>
            <a:pPr algn="just"/>
            <a:r>
              <a:rPr lang="pt-BR" sz="2200" dirty="0"/>
              <a:t>Comprometer-se com uma entrega clara transforma o servidor em um agente ativo de transformação, elevando o padrão ético e operacional do SUS.</a:t>
            </a: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876BBFB5-B843-6545-C5A3-1F22205FC43D}"/>
              </a:ext>
            </a:extLst>
          </p:cNvPr>
          <p:cNvSpPr txBox="1"/>
          <p:nvPr/>
        </p:nvSpPr>
        <p:spPr>
          <a:xfrm>
            <a:off x="1771048" y="4269782"/>
            <a:ext cx="580403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dirty="0">
                <a:solidFill>
                  <a:srgbClr val="00B0F0"/>
                </a:solidFill>
              </a:rPr>
              <a:t>Monitoramento, Avaliação e Sustentabilidade </a:t>
            </a:r>
            <a:endParaRPr sz="2800" dirty="0">
              <a:solidFill>
                <a:srgbClr val="00B0F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0030060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2D9198E3-57F0-4800-06DA-1205314B36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A678572C-D24C-0D19-A68C-F7CDAC6A319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40EB2C67-78DB-A76F-55E2-611485905CE1}"/>
              </a:ext>
            </a:extLst>
          </p:cNvPr>
          <p:cNvSpPr txBox="1"/>
          <p:nvPr/>
        </p:nvSpPr>
        <p:spPr>
          <a:xfrm>
            <a:off x="142792" y="80913"/>
            <a:ext cx="871245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pt-BR" sz="2200" b="1" dirty="0"/>
              <a:t>Sobre o Monitoramento versus Avaliação: Qual a Diferença?</a:t>
            </a:r>
            <a:endParaRPr lang="pt-BR" sz="2200" dirty="0"/>
          </a:p>
          <a:p>
            <a:pPr algn="just"/>
            <a:r>
              <a:rPr lang="pt-BR" sz="2200" dirty="0"/>
              <a:t>O monitoramento foca na execução diária (como controle de filas e atrasos), enquanto a avaliação julga o impacto social das políticas após um ciclo determinado. Pensando na gestão da Atenção Primária à Saúde (APS) do seu município, dê um exemplo de como um dado gerado pelo </a:t>
            </a:r>
            <a:r>
              <a:rPr lang="pt-BR" sz="2200" i="1" dirty="0"/>
              <a:t>monitoramento rotineiro</a:t>
            </a:r>
            <a:r>
              <a:rPr lang="pt-BR" sz="2200" dirty="0"/>
              <a:t> pode acionar uma tomada de decisão imediata e como uma </a:t>
            </a:r>
            <a:r>
              <a:rPr lang="pt-BR" sz="2200" i="1" dirty="0"/>
              <a:t>avaliação retrospectiva</a:t>
            </a:r>
            <a:r>
              <a:rPr lang="pt-BR" sz="2200" dirty="0"/>
              <a:t> pode mudar a estratégia de longo prazo da secretaria. </a:t>
            </a: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006EED13-001C-27BC-CC0B-5A9450B76DB9}"/>
              </a:ext>
            </a:extLst>
          </p:cNvPr>
          <p:cNvSpPr txBox="1"/>
          <p:nvPr/>
        </p:nvSpPr>
        <p:spPr>
          <a:xfrm>
            <a:off x="1771048" y="4269782"/>
            <a:ext cx="580403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dirty="0">
                <a:solidFill>
                  <a:srgbClr val="00B0F0"/>
                </a:solidFill>
              </a:rPr>
              <a:t>Monitoramento, Avaliação e Sustentabilidade </a:t>
            </a:r>
            <a:endParaRPr sz="2800" dirty="0">
              <a:solidFill>
                <a:srgbClr val="00B0F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0933293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AF1D67BA-0D58-A1BF-8E71-A4B2D62868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27BC1000-27CC-3533-FB7A-703F6BC824A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C2C90B5C-2FFE-3E78-D675-ABD2438D1B82}"/>
              </a:ext>
            </a:extLst>
          </p:cNvPr>
          <p:cNvSpPr txBox="1"/>
          <p:nvPr/>
        </p:nvSpPr>
        <p:spPr>
          <a:xfrm>
            <a:off x="142792" y="80913"/>
            <a:ext cx="871245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pt-BR" sz="2200" b="1" dirty="0"/>
              <a:t>Sobre os Indicadores de Resultado de Alto Impacto</a:t>
            </a:r>
            <a:endParaRPr lang="pt-BR" sz="2200" dirty="0"/>
          </a:p>
          <a:p>
            <a:pPr algn="just"/>
            <a:r>
              <a:rPr lang="pt-BR" sz="2200" dirty="0"/>
              <a:t>A alta performance exige superar a contagem cega de procedimentos e focar em indicadores que meçam a real resolutividade da rede, como as Internações por Condições Sensíveis à Atenção Primária (ICSAP). Se a taxa de ICSAP do seu município estiver elevada, o que isso revela sobre o desempenho da Atenção Básica e como o gestor pode usar esse indicador para otimizar os custos assistenciais? </a:t>
            </a: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B38031E3-9E09-4F97-FECA-C5234C278C76}"/>
              </a:ext>
            </a:extLst>
          </p:cNvPr>
          <p:cNvSpPr txBox="1"/>
          <p:nvPr/>
        </p:nvSpPr>
        <p:spPr>
          <a:xfrm>
            <a:off x="1771048" y="4269782"/>
            <a:ext cx="580403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dirty="0">
                <a:solidFill>
                  <a:srgbClr val="00B0F0"/>
                </a:solidFill>
              </a:rPr>
              <a:t>Monitoramento, Avaliação e Sustentabilidade </a:t>
            </a:r>
            <a:endParaRPr sz="2800" dirty="0">
              <a:solidFill>
                <a:srgbClr val="00B0F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0137977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784C82AA-BB32-898F-38BA-56DAF86926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12B8E41D-A3F4-D93D-0D66-BD79B663CD0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44AB5F58-CA1F-D642-C941-B5AF2A3164BA}"/>
              </a:ext>
            </a:extLst>
          </p:cNvPr>
          <p:cNvSpPr txBox="1"/>
          <p:nvPr/>
        </p:nvSpPr>
        <p:spPr>
          <a:xfrm>
            <a:off x="142792" y="80913"/>
            <a:ext cx="871245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pt-BR" sz="1900" b="1" dirty="0"/>
              <a:t>Sobre como Elaborar um Relatório Anual de Gestão (RAG) Consistente</a:t>
            </a:r>
            <a:endParaRPr lang="pt-BR" sz="1900" dirty="0"/>
          </a:p>
          <a:p>
            <a:pPr algn="just"/>
            <a:r>
              <a:rPr lang="pt-BR" sz="2200" dirty="0"/>
              <a:t>O RAG deve ser uma consolidação narrativa e financeira que cruza a execução do orçamento com os desfechos assistenciais obtidos, e não uma mera colagem burocrática de tabelas no fim do ano. Como a construção participativa desse relatório ao longo dos quadrimestres pode facilitar a aprovação das contas da saúde junto aos órgãos de controle externo? </a:t>
            </a: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B18CDED4-B60B-6641-A45D-06AFF8506A76}"/>
              </a:ext>
            </a:extLst>
          </p:cNvPr>
          <p:cNvSpPr txBox="1"/>
          <p:nvPr/>
        </p:nvSpPr>
        <p:spPr>
          <a:xfrm>
            <a:off x="1771048" y="4269782"/>
            <a:ext cx="580403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dirty="0">
                <a:solidFill>
                  <a:srgbClr val="00B0F0"/>
                </a:solidFill>
              </a:rPr>
              <a:t>Monitoramento, Avaliação e Sustentabilidade </a:t>
            </a:r>
            <a:endParaRPr sz="2800" dirty="0">
              <a:solidFill>
                <a:srgbClr val="00B0F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7775139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575637A6-52FF-02A2-5FDD-081301A543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04234292-7ABD-4B96-AA5A-6968182F9A9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9C7798DC-67B1-C8DE-C1C0-176370E6BE96}"/>
              </a:ext>
            </a:extLst>
          </p:cNvPr>
          <p:cNvSpPr txBox="1"/>
          <p:nvPr/>
        </p:nvSpPr>
        <p:spPr>
          <a:xfrm>
            <a:off x="142792" y="80913"/>
            <a:ext cx="871245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pt-BR" sz="1800" b="1" dirty="0"/>
              <a:t>Sobre o Benchmarking: Aprender com Boas Práticas (Casos de Sucesso)</a:t>
            </a:r>
            <a:endParaRPr lang="pt-BR" sz="1800" dirty="0"/>
          </a:p>
          <a:p>
            <a:pPr algn="just"/>
            <a:r>
              <a:rPr lang="pt-BR" sz="2200" dirty="0"/>
              <a:t>Fazer </a:t>
            </a:r>
            <a:r>
              <a:rPr lang="pt-BR" sz="2200" i="1" dirty="0"/>
              <a:t>benchmarking</a:t>
            </a:r>
            <a:r>
              <a:rPr lang="pt-BR" sz="2200" dirty="0"/>
              <a:t> na saúde pública significa rastrear, adaptar e implementar modelos de sucesso de outros municípios (como protocolos de telemedicina ou consórcios exemplares). Identifique um gargalo crônico no seu setor e explique como a busca por uma experiência externa bem-sucedida poderia acelerar a curva de aprendizado da sua equipe e economizar recursos públicos. </a:t>
            </a: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B74E9A39-2DB9-AC96-20B9-F68C9878E2F6}"/>
              </a:ext>
            </a:extLst>
          </p:cNvPr>
          <p:cNvSpPr txBox="1"/>
          <p:nvPr/>
        </p:nvSpPr>
        <p:spPr>
          <a:xfrm>
            <a:off x="1771048" y="4269782"/>
            <a:ext cx="580403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dirty="0">
                <a:solidFill>
                  <a:srgbClr val="00B0F0"/>
                </a:solidFill>
              </a:rPr>
              <a:t>Monitoramento, Avaliação e Sustentabilidade </a:t>
            </a:r>
            <a:endParaRPr sz="2800" dirty="0">
              <a:solidFill>
                <a:srgbClr val="00B0F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0926086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1CDFF4D6-EB26-8D25-8DBF-938B987114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95CE4FDA-D212-FCF2-E48D-64D1821E088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660FAF62-33CA-41F6-06AF-0B916410E73B}"/>
              </a:ext>
            </a:extLst>
          </p:cNvPr>
          <p:cNvSpPr txBox="1"/>
          <p:nvPr/>
        </p:nvSpPr>
        <p:spPr>
          <a:xfrm>
            <a:off x="142792" y="80913"/>
            <a:ext cx="871245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pt-BR" sz="2200" b="1" dirty="0"/>
              <a:t>Sobre a Sustentabilidade dos Projetos de Saúde</a:t>
            </a:r>
            <a:endParaRPr lang="pt-BR" sz="2200" dirty="0"/>
          </a:p>
          <a:p>
            <a:pPr algn="just"/>
            <a:r>
              <a:rPr lang="pt-BR" sz="2200" dirty="0"/>
              <a:t>Para garantir a sustentabilidade de um novo projeto e blindá-lo contra descontinuidades políticas, é preciso calcular o Custo Total permanente das ações. Como a falta desse planejamento financeiro pode colapsar um serviço municipal quando os incentivos federais ou estaduais iniciais forem encerrados? De que forma os Procedimentos Operacionais Padrão (POPs) ajudam a proteger a memória técnica da rede? </a:t>
            </a: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F1E01FAF-8034-2DDD-3B75-AB34AF7025A9}"/>
              </a:ext>
            </a:extLst>
          </p:cNvPr>
          <p:cNvSpPr txBox="1"/>
          <p:nvPr/>
        </p:nvSpPr>
        <p:spPr>
          <a:xfrm>
            <a:off x="1771048" y="4269782"/>
            <a:ext cx="580403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dirty="0">
                <a:solidFill>
                  <a:srgbClr val="00B0F0"/>
                </a:solidFill>
              </a:rPr>
              <a:t>Monitoramento, Avaliação e Sustentabilidade </a:t>
            </a:r>
            <a:endParaRPr sz="2800" dirty="0">
              <a:solidFill>
                <a:srgbClr val="00B0F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468537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capa-apresentaçã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1228478" y="1855458"/>
            <a:ext cx="6872700" cy="1538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3200" b="1" dirty="0">
                <a:solidFill>
                  <a:srgbClr val="00B0F0"/>
                </a:solidFill>
              </a:rPr>
              <a:t>Saúde Pública Municipal</a:t>
            </a:r>
          </a:p>
          <a:p>
            <a:r>
              <a:rPr lang="pt-BR" sz="3200" dirty="0">
                <a:solidFill>
                  <a:schemeClr val="bg1"/>
                </a:solidFill>
              </a:rPr>
              <a:t>de Alta Performance</a:t>
            </a:r>
          </a:p>
          <a:p>
            <a:endParaRPr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CAF5A625-1762-63FB-1046-9682404CD2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3A8CF552-D7B6-45F6-1CF8-19BCF357173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2CE95AEE-8897-7226-1622-A8F5D167F7F4}"/>
              </a:ext>
            </a:extLst>
          </p:cNvPr>
          <p:cNvSpPr txBox="1"/>
          <p:nvPr/>
        </p:nvSpPr>
        <p:spPr>
          <a:xfrm>
            <a:off x="142792" y="80913"/>
            <a:ext cx="871245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pt-BR" sz="2200" b="1" dirty="0"/>
              <a:t>Sobre a Participação Popular e Controle Social</a:t>
            </a:r>
            <a:endParaRPr lang="pt-BR" sz="2200" dirty="0"/>
          </a:p>
          <a:p>
            <a:pPr algn="just"/>
            <a:r>
              <a:rPr lang="pt-BR" sz="2200" dirty="0"/>
              <a:t>O controle social, exercido através do Conselho Municipal de Saúde e das Ouvidorias, deve ser visto como um termômetro em tempo real e um aliado estratégico, e não como um obstáculo. Como uma postura de escuta ativa por parte do gestor pode ajudá-lo a legitimar decisões difíceis de alocação de recursos escassos perante a sociedade? </a:t>
            </a: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AEC8A268-DD76-8E80-FF0F-055F6895A579}"/>
              </a:ext>
            </a:extLst>
          </p:cNvPr>
          <p:cNvSpPr txBox="1"/>
          <p:nvPr/>
        </p:nvSpPr>
        <p:spPr>
          <a:xfrm>
            <a:off x="1771048" y="4269782"/>
            <a:ext cx="580403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dirty="0">
                <a:solidFill>
                  <a:srgbClr val="00B0F0"/>
                </a:solidFill>
              </a:rPr>
              <a:t>Monitoramento, Avaliação e Sustentabilidade </a:t>
            </a:r>
            <a:endParaRPr sz="2800" dirty="0">
              <a:solidFill>
                <a:srgbClr val="00B0F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0603181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280C548C-07C6-6888-E675-F161DF0FC9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D7CDFC60-0A41-F755-99E7-DC58FC63442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6EAA8B64-C465-FB08-627C-44EE2F754126}"/>
              </a:ext>
            </a:extLst>
          </p:cNvPr>
          <p:cNvSpPr txBox="1"/>
          <p:nvPr/>
        </p:nvSpPr>
        <p:spPr>
          <a:xfrm>
            <a:off x="142792" y="80913"/>
            <a:ext cx="871245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pt-BR" sz="2200" b="1" dirty="0"/>
              <a:t>Sobre a Gestão de Riscos na Administração de Serviços</a:t>
            </a:r>
            <a:endParaRPr lang="pt-BR" sz="2200" dirty="0"/>
          </a:p>
          <a:p>
            <a:pPr algn="just"/>
            <a:r>
              <a:rPr lang="pt-BR" sz="2200" dirty="0"/>
              <a:t>Gerenciar riscos envolve mapear proativamente vulnerabilidades que vão desde o desabastecimento de medicamentos por sazonalidade até fraudes em contratos e a judicialização predatória. Quais barreiras de segurança preventiva ou planos de contingência o seu setor adota (ou deveria adotar) para garantir que o atendimento ao cidadão não colapse diante de imprevistos? </a:t>
            </a: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F67A9603-16F1-5362-985D-4A873E3847A6}"/>
              </a:ext>
            </a:extLst>
          </p:cNvPr>
          <p:cNvSpPr txBox="1"/>
          <p:nvPr/>
        </p:nvSpPr>
        <p:spPr>
          <a:xfrm>
            <a:off x="1771048" y="4269782"/>
            <a:ext cx="580403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dirty="0">
                <a:solidFill>
                  <a:srgbClr val="00B0F0"/>
                </a:solidFill>
              </a:rPr>
              <a:t>Monitoramento, Avaliação e Sustentabilidade </a:t>
            </a:r>
            <a:endParaRPr sz="2800" dirty="0">
              <a:solidFill>
                <a:srgbClr val="00B0F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8784129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32B76FF8-EB43-3110-A06D-C7D7565337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B1E6891E-0E13-E586-6B03-05EA234721E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03BD6FD0-39CF-7990-CDB7-3AAD8BAA7E4C}"/>
              </a:ext>
            </a:extLst>
          </p:cNvPr>
          <p:cNvSpPr txBox="1"/>
          <p:nvPr/>
        </p:nvSpPr>
        <p:spPr>
          <a:xfrm>
            <a:off x="142792" y="80913"/>
            <a:ext cx="871245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pt-BR" sz="2200" b="1" dirty="0"/>
              <a:t>Sobre Encaminhamentos para o Plano Municipal de Saúde</a:t>
            </a:r>
            <a:endParaRPr lang="pt-BR" sz="2200" dirty="0"/>
          </a:p>
          <a:p>
            <a:pPr algn="just"/>
            <a:r>
              <a:rPr lang="pt-BR" sz="2200" dirty="0"/>
              <a:t>O os vazios assistenciais detectados e as metas não alcançadas em um ciclo de avaliação devem se tornar, obrigatoriamente, as prioridades do próximo Plano Municipal de Saúde (PMS) quadrienal. Como esse encadeamento lógico garante a aplicação prática do princípio do caráter ascendente do SUS na formulação do orçamento futuro? </a:t>
            </a: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4C207C8A-7A54-31B8-5F36-369937DD6749}"/>
              </a:ext>
            </a:extLst>
          </p:cNvPr>
          <p:cNvSpPr txBox="1"/>
          <p:nvPr/>
        </p:nvSpPr>
        <p:spPr>
          <a:xfrm>
            <a:off x="1771048" y="4269782"/>
            <a:ext cx="580403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dirty="0">
                <a:solidFill>
                  <a:srgbClr val="00B0F0"/>
                </a:solidFill>
              </a:rPr>
              <a:t>Monitoramento, Avaliação e Sustentabilidade </a:t>
            </a:r>
            <a:endParaRPr sz="2800" dirty="0">
              <a:solidFill>
                <a:srgbClr val="00B0F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2677529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C616B16E-0510-5C17-8885-38DB4294FD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8DA079FD-60C8-743B-4DA2-F3BB5EC786B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B461014E-EE97-112A-EC76-70FAEAE276E9}"/>
              </a:ext>
            </a:extLst>
          </p:cNvPr>
          <p:cNvSpPr txBox="1"/>
          <p:nvPr/>
        </p:nvSpPr>
        <p:spPr>
          <a:xfrm>
            <a:off x="142792" y="80913"/>
            <a:ext cx="871245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pt-BR" sz="2000" b="1" dirty="0"/>
              <a:t>Sobe o Plano de Ação Pessoal: O que vou Aplicar no meu Município?</a:t>
            </a:r>
            <a:endParaRPr lang="pt-BR" sz="2000" dirty="0"/>
          </a:p>
          <a:p>
            <a:pPr algn="just"/>
            <a:r>
              <a:rPr lang="pt-BR" sz="2200" dirty="0"/>
              <a:t>O encerramento desta formação exige o compromisso pragmático de converter o aprendizado técnico em ação imediata no território. Escolha uma mudança viável e de alto impacto que esteja estritamente dentro da sua esfera de governança atual e descreva brevemente como você pretende implementá-la para elevar o padrão operacional do SUS local. </a:t>
            </a:r>
          </a:p>
          <a:p>
            <a:pPr algn="just"/>
            <a:endParaRPr lang="pt-BR" sz="2200" dirty="0"/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859B16A1-95E8-0556-94EE-9AED3E898AB9}"/>
              </a:ext>
            </a:extLst>
          </p:cNvPr>
          <p:cNvSpPr txBox="1"/>
          <p:nvPr/>
        </p:nvSpPr>
        <p:spPr>
          <a:xfrm>
            <a:off x="1771048" y="4269782"/>
            <a:ext cx="580403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dirty="0">
                <a:solidFill>
                  <a:srgbClr val="00B0F0"/>
                </a:solidFill>
              </a:rPr>
              <a:t>Monitoramento, Avaliação e Sustentabilidade </a:t>
            </a:r>
            <a:endParaRPr sz="2800" dirty="0">
              <a:solidFill>
                <a:srgbClr val="00B0F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5159679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AF347D94-0DB4-746D-566E-B34F05D6AD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63B82B13-93D3-8FD8-DC68-788DFDD57E9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2E52154E-10C4-28C4-1DDD-C594994E49B6}"/>
              </a:ext>
            </a:extLst>
          </p:cNvPr>
          <p:cNvSpPr txBox="1"/>
          <p:nvPr/>
        </p:nvSpPr>
        <p:spPr>
          <a:xfrm>
            <a:off x="142792" y="80913"/>
            <a:ext cx="871245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pt-BR" sz="1300" b="1" dirty="0"/>
              <a:t>Referências</a:t>
            </a:r>
          </a:p>
          <a:p>
            <a:r>
              <a:rPr lang="pt-BR" sz="1300" dirty="0"/>
              <a:t>BRASIL. [Constituição (1988)]. Constituição da República Federativa do Brasil de 1988. Brasília, DF: Presidência da República, [2026].</a:t>
            </a:r>
          </a:p>
          <a:p>
            <a:r>
              <a:rPr lang="pt-BR" sz="1300" dirty="0"/>
              <a:t>BRASIL. Decreto nº 7.508, de 28 de junho de 2011. Regulamenta a Lei nº 8.080, de 19 de setembro de 1990, para dispor sobre a organização do SUS, o planejamento da saúde, a assistência à saúde e a articulação interfederativa. Brasília, DF: Presidência da República, [2026].</a:t>
            </a:r>
          </a:p>
          <a:p>
            <a:r>
              <a:rPr lang="pt-BR" sz="1300" dirty="0"/>
              <a:t>BRASIL. Lei Complementar nº 101, de 4 de maio de 2000. Estabelece normas de finanças públicas voltadas para a responsabilidade na gestão fiscal e dá outras providências. Brasília, DF: Presidência da República, [2026].</a:t>
            </a:r>
          </a:p>
          <a:p>
            <a:r>
              <a:rPr lang="pt-BR" sz="1300" dirty="0"/>
              <a:t>BRASIL. Lei Complementar nº 141, de 13 de janeiro de 2012. Regulamenta o § 3º do art. 198 da Constituição Federal para dispor sobre os valores mínimos a serem aplicados anualmente pela União, Estados, Distrito Federal e Municípios em ações e serviços públicos de saúde [...]. Brasília, DF: Presidência da República, [2026].</a:t>
            </a:r>
          </a:p>
          <a:p>
            <a:r>
              <a:rPr lang="pt-BR" sz="1300" dirty="0"/>
              <a:t>BRASIL. Lei nº 8.080, de 19 de setembro de 1990. Dispõe sobre as condições para a promoção, proteção e recuperação da saúde, a organização e o funcionamento dos serviços correspondentes e dá outras providências. Brasília, DF: Presidência da República, [2026].</a:t>
            </a:r>
          </a:p>
          <a:p>
            <a:r>
              <a:rPr lang="pt-BR" sz="1300" dirty="0"/>
              <a:t>BRASIL. Lei nº 8.142, de 28 de dezembro de 1990. Dispõe sobre a participação da comunidade na gestão do Sistema Único de Saúde (SUS) e sobre as transferências intergovernamentais de recursos financeiros na área da saúde. Brasília, DF: Presidência da República, [2026].</a:t>
            </a:r>
          </a:p>
          <a:p>
            <a:r>
              <a:rPr lang="pt-BR" sz="1300" dirty="0"/>
              <a:t>BRASIL. Lei nº 14.133, de 1º de abril de 2021. Lei de Licitações e Contratos Administrativos. Brasília, DF: Presidência da República, [2026].</a:t>
            </a:r>
          </a:p>
          <a:p>
            <a:pPr algn="just"/>
            <a:endParaRPr lang="pt-BR" sz="2200" dirty="0"/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25D349EA-4129-F560-534C-75E3499DF110}"/>
              </a:ext>
            </a:extLst>
          </p:cNvPr>
          <p:cNvSpPr txBox="1"/>
          <p:nvPr/>
        </p:nvSpPr>
        <p:spPr>
          <a:xfrm>
            <a:off x="1771048" y="4269782"/>
            <a:ext cx="580403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dirty="0">
                <a:solidFill>
                  <a:srgbClr val="00B0F0"/>
                </a:solidFill>
              </a:rPr>
              <a:t>Monitoramento, Avaliação e Sustentabilidade </a:t>
            </a:r>
            <a:endParaRPr sz="2800" dirty="0">
              <a:solidFill>
                <a:srgbClr val="00B0F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0081314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>
          <a:extLst>
            <a:ext uri="{FF2B5EF4-FFF2-40B4-BE49-F238E27FC236}">
              <a16:creationId xmlns:a16="http://schemas.microsoft.com/office/drawing/2014/main" id="{C12EA52B-50A7-B951-E9D1-698BA3A660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capa-apresentação.png">
            <a:extLst>
              <a:ext uri="{FF2B5EF4-FFF2-40B4-BE49-F238E27FC236}">
                <a16:creationId xmlns:a16="http://schemas.microsoft.com/office/drawing/2014/main" id="{1902E727-8DF0-42AC-73AD-F27385E3FD1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>
            <a:extLst>
              <a:ext uri="{FF2B5EF4-FFF2-40B4-BE49-F238E27FC236}">
                <a16:creationId xmlns:a16="http://schemas.microsoft.com/office/drawing/2014/main" id="{E3351664-52A5-31FE-6B6B-F42A168FB837}"/>
              </a:ext>
            </a:extLst>
          </p:cNvPr>
          <p:cNvSpPr txBox="1"/>
          <p:nvPr/>
        </p:nvSpPr>
        <p:spPr>
          <a:xfrm>
            <a:off x="1218853" y="1802323"/>
            <a:ext cx="6872700" cy="1538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pt-BR" sz="4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Posso ajudar </a:t>
            </a:r>
          </a:p>
          <a:p>
            <a:pPr lvl="0" algn="ctr"/>
            <a:r>
              <a:rPr lang="pt-BR" sz="4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algo a mais?</a:t>
            </a:r>
            <a:endParaRPr lang="pt-BR" sz="4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2621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>
          <a:extLst>
            <a:ext uri="{FF2B5EF4-FFF2-40B4-BE49-F238E27FC236}">
              <a16:creationId xmlns:a16="http://schemas.microsoft.com/office/drawing/2014/main" id="{7F100D7D-2934-0F40-3EFB-91F8E041B4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capa-apresentação.png">
            <a:extLst>
              <a:ext uri="{FF2B5EF4-FFF2-40B4-BE49-F238E27FC236}">
                <a16:creationId xmlns:a16="http://schemas.microsoft.com/office/drawing/2014/main" id="{02501E28-2706-CAB6-01F7-3E7445743BB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>
            <a:extLst>
              <a:ext uri="{FF2B5EF4-FFF2-40B4-BE49-F238E27FC236}">
                <a16:creationId xmlns:a16="http://schemas.microsoft.com/office/drawing/2014/main" id="{EAF65CD7-9346-5398-A13E-C06D47054FFC}"/>
              </a:ext>
            </a:extLst>
          </p:cNvPr>
          <p:cNvSpPr txBox="1"/>
          <p:nvPr/>
        </p:nvSpPr>
        <p:spPr>
          <a:xfrm>
            <a:off x="1135650" y="619563"/>
            <a:ext cx="6872700" cy="313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pt-BR" sz="3600" dirty="0">
                <a:solidFill>
                  <a:srgbClr val="00B0F0"/>
                </a:solidFill>
              </a:rPr>
              <a:t>Seja a diferença que transforma a Gestão Pública!</a:t>
            </a:r>
            <a:endParaRPr lang="pt-BR" sz="36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pt-BR" sz="6000" b="1" dirty="0">
              <a:solidFill>
                <a:schemeClr val="bg1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  <a:p>
            <a:pPr lvl="0" algn="ctr"/>
            <a:r>
              <a:rPr lang="pt-BR" sz="6000" b="1" dirty="0">
                <a:solidFill>
                  <a:srgbClr val="00B0F0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Só Venha!!!</a:t>
            </a:r>
            <a:endParaRPr lang="pt-BR" sz="6000" dirty="0">
              <a:solidFill>
                <a:srgbClr val="00B0F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412917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>
          <a:extLst>
            <a:ext uri="{FF2B5EF4-FFF2-40B4-BE49-F238E27FC236}">
              <a16:creationId xmlns:a16="http://schemas.microsoft.com/office/drawing/2014/main" id="{F1CA1170-8CB7-ACB2-2929-C3FF5E811A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capa-apresentação.png">
            <a:extLst>
              <a:ext uri="{FF2B5EF4-FFF2-40B4-BE49-F238E27FC236}">
                <a16:creationId xmlns:a16="http://schemas.microsoft.com/office/drawing/2014/main" id="{E4124EC6-4CBA-F6FF-E663-5E65AA07A09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>
            <a:extLst>
              <a:ext uri="{FF2B5EF4-FFF2-40B4-BE49-F238E27FC236}">
                <a16:creationId xmlns:a16="http://schemas.microsoft.com/office/drawing/2014/main" id="{7300B0FE-9D7B-A551-E1AB-4914534188C3}"/>
              </a:ext>
            </a:extLst>
          </p:cNvPr>
          <p:cNvSpPr txBox="1"/>
          <p:nvPr/>
        </p:nvSpPr>
        <p:spPr>
          <a:xfrm>
            <a:off x="1135650" y="2105715"/>
            <a:ext cx="68727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</a:rPr>
              <a:t>Monitoramento, Avaliação e Sustentabilidade </a:t>
            </a:r>
            <a:endParaRPr lang="pt-BR" sz="8000" dirty="0">
              <a:solidFill>
                <a:schemeClr val="bg1"/>
              </a:solidFill>
            </a:endParaRP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66A4EBDD-D6CA-C78F-6690-7B9B9557581E}"/>
              </a:ext>
            </a:extLst>
          </p:cNvPr>
          <p:cNvSpPr txBox="1"/>
          <p:nvPr/>
        </p:nvSpPr>
        <p:spPr>
          <a:xfrm>
            <a:off x="1135650" y="2659683"/>
            <a:ext cx="4098007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Dia: 03/07/2026  Das 09h às 11h</a:t>
            </a:r>
          </a:p>
        </p:txBody>
      </p:sp>
    </p:spTree>
    <p:extLst>
      <p:ext uri="{BB962C8B-B14F-4D97-AF65-F5344CB8AC3E}">
        <p14:creationId xmlns:p14="http://schemas.microsoft.com/office/powerpoint/2010/main" val="696507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>
          <a:extLst>
            <a:ext uri="{FF2B5EF4-FFF2-40B4-BE49-F238E27FC236}">
              <a16:creationId xmlns:a16="http://schemas.microsoft.com/office/drawing/2014/main" id="{A6D2E93A-0763-C3C1-247A-9E28B00D39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capa-apresentação.png">
            <a:extLst>
              <a:ext uri="{FF2B5EF4-FFF2-40B4-BE49-F238E27FC236}">
                <a16:creationId xmlns:a16="http://schemas.microsoft.com/office/drawing/2014/main" id="{AAE13CD1-365A-804C-8626-DF2659DD936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55;p13">
            <a:extLst>
              <a:ext uri="{FF2B5EF4-FFF2-40B4-BE49-F238E27FC236}">
                <a16:creationId xmlns:a16="http://schemas.microsoft.com/office/drawing/2014/main" id="{ED724AAA-9BD9-CB37-A4C6-07354E312987}"/>
              </a:ext>
            </a:extLst>
          </p:cNvPr>
          <p:cNvSpPr txBox="1"/>
          <p:nvPr/>
        </p:nvSpPr>
        <p:spPr>
          <a:xfrm>
            <a:off x="1049022" y="340385"/>
            <a:ext cx="6872700" cy="4408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indent="0">
              <a:buNone/>
              <a:defRPr/>
            </a:pPr>
            <a:r>
              <a:rPr lang="pt-BR" altLang="pt-BR" sz="18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Dados de formação:</a:t>
            </a:r>
          </a:p>
          <a:p>
            <a:pPr marL="0" indent="0">
              <a:buNone/>
              <a:defRPr/>
            </a:pPr>
            <a:r>
              <a:rPr lang="pt-BR" altLang="pt-B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MBA em Gestão Pública e Inovação</a:t>
            </a:r>
          </a:p>
          <a:p>
            <a:pPr marL="0" indent="0">
              <a:buNone/>
              <a:defRPr/>
            </a:pPr>
            <a:r>
              <a:rPr lang="pt-BR" altLang="pt-B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Especialista em Contabilidade Gerencial e Empresarial</a:t>
            </a:r>
          </a:p>
          <a:p>
            <a:pPr marL="0" indent="0">
              <a:buNone/>
              <a:defRPr/>
            </a:pPr>
            <a:r>
              <a:rPr lang="pt-BR" altLang="pt-B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Bacharel em Administração</a:t>
            </a:r>
          </a:p>
          <a:p>
            <a:pPr marL="0" indent="0">
              <a:buNone/>
              <a:defRPr/>
            </a:pPr>
            <a:r>
              <a:rPr lang="pt-BR" altLang="pt-B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Bacharel em Ciências Contábeis</a:t>
            </a:r>
          </a:p>
          <a:p>
            <a:pPr marL="360363" lvl="1" indent="-179388">
              <a:buNone/>
              <a:defRPr/>
            </a:pPr>
            <a:endParaRPr lang="pt-BR" altLang="pt-BR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4138" lvl="1" indent="-180975">
              <a:buNone/>
              <a:defRPr/>
            </a:pPr>
            <a:r>
              <a:rPr lang="pt-BR" altLang="pt-BR" sz="18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Atuação:</a:t>
            </a:r>
          </a:p>
          <a:p>
            <a:pPr marL="84138" lvl="1" indent="-180975">
              <a:defRPr/>
            </a:pPr>
            <a:r>
              <a:rPr lang="pt-BR" altLang="pt-B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Professor na Unyflex desde 2020</a:t>
            </a:r>
          </a:p>
          <a:p>
            <a:pPr marL="84138" lvl="1" indent="-180975">
              <a:buNone/>
              <a:defRPr/>
            </a:pPr>
            <a:r>
              <a:rPr lang="pt-BR" altLang="pt-B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Professor Universitário</a:t>
            </a:r>
          </a:p>
          <a:p>
            <a:pPr marL="84138" lvl="1" indent="-180975">
              <a:buNone/>
              <a:defRPr/>
            </a:pPr>
            <a:r>
              <a:rPr lang="pt-BR" altLang="pt-B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Treinador </a:t>
            </a:r>
          </a:p>
          <a:p>
            <a:pPr marL="84138" lvl="1" indent="-180975">
              <a:buNone/>
              <a:defRPr/>
            </a:pPr>
            <a:r>
              <a:rPr lang="pt-BR" altLang="pt-B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Palestrante </a:t>
            </a:r>
          </a:p>
          <a:p>
            <a:pPr marL="84138" lvl="1" indent="-180975">
              <a:buNone/>
              <a:defRPr/>
            </a:pPr>
            <a:r>
              <a:rPr lang="pt-BR" altLang="pt-B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Instrutor Técnico</a:t>
            </a:r>
          </a:p>
          <a:p>
            <a:pPr marL="84138" lvl="1" indent="-180975">
              <a:buNone/>
              <a:defRPr/>
            </a:pPr>
            <a:r>
              <a:rPr lang="pt-BR" altLang="pt-B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Contador de Gestão Municipal</a:t>
            </a:r>
            <a:endParaRPr lang="pt-BR" altLang="pt-BR" sz="1600" b="1" dirty="0">
              <a:solidFill>
                <a:schemeClr val="bg1"/>
              </a:solidFill>
              <a:highlight>
                <a:srgbClr val="FF66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4" algn="r">
              <a:buNone/>
              <a:defRPr/>
            </a:pPr>
            <a:r>
              <a:rPr lang="pt-BR" altLang="pt-BR" sz="2000" b="1" dirty="0">
                <a:solidFill>
                  <a:schemeClr val="bg1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Nilson Francisco Tognato</a:t>
            </a:r>
            <a:endParaRPr lang="pt-BR" sz="2000" dirty="0">
              <a:solidFill>
                <a:schemeClr val="bg1"/>
              </a:solidFill>
              <a:highlight>
                <a:srgbClr val="00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endParaRPr lang="pt-BR" sz="2800" b="1" dirty="0">
              <a:solidFill>
                <a:schemeClr val="bg1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33F7A97-35E1-0B34-539D-1E007DFBDC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1007" y="2178017"/>
            <a:ext cx="1677565" cy="162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159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162043" y="206041"/>
            <a:ext cx="871245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pt-BR" sz="2200" dirty="0">
                <a:highlight>
                  <a:srgbClr val="00FFFF"/>
                </a:highlight>
              </a:rPr>
              <a:t>1 Monitoramento versus Avaliação: Qual a diferença?</a:t>
            </a:r>
          </a:p>
          <a:p>
            <a:r>
              <a:rPr lang="pt-BR" sz="2200" dirty="0"/>
              <a:t>2 Indicadores de resultado de alto impacto.</a:t>
            </a:r>
          </a:p>
          <a:p>
            <a:r>
              <a:rPr lang="pt-BR" sz="2200" dirty="0">
                <a:highlight>
                  <a:srgbClr val="00FFFF"/>
                </a:highlight>
              </a:rPr>
              <a:t>3 Como elaborar um Relatório Anual de Gestão (RAG) consistente.</a:t>
            </a:r>
          </a:p>
          <a:p>
            <a:r>
              <a:rPr lang="pt-BR" sz="2200" dirty="0"/>
              <a:t>4 Benchmarking: Aprender com boas práticas (casos de sucesso).</a:t>
            </a:r>
          </a:p>
          <a:p>
            <a:r>
              <a:rPr lang="pt-BR" sz="2200" dirty="0">
                <a:highlight>
                  <a:srgbClr val="00FFFF"/>
                </a:highlight>
              </a:rPr>
              <a:t>5 Sustentabilidade dos projetos de saúde.</a:t>
            </a:r>
          </a:p>
          <a:p>
            <a:r>
              <a:rPr lang="pt-BR" sz="2200" dirty="0"/>
              <a:t>6 Participação popular e controle social.</a:t>
            </a:r>
          </a:p>
          <a:p>
            <a:r>
              <a:rPr lang="pt-BR" sz="2200" dirty="0">
                <a:highlight>
                  <a:srgbClr val="00FFFF"/>
                </a:highlight>
              </a:rPr>
              <a:t>7 Gestão de riscos na administração de serviços.</a:t>
            </a:r>
          </a:p>
          <a:p>
            <a:r>
              <a:rPr lang="pt-BR" sz="2200" dirty="0"/>
              <a:t>8 Encaminhamentos para o Plano Municipal de Saúde.</a:t>
            </a:r>
          </a:p>
          <a:p>
            <a:r>
              <a:rPr lang="pt-BR" sz="2200" dirty="0">
                <a:highlight>
                  <a:srgbClr val="00FFFF"/>
                </a:highlight>
              </a:rPr>
              <a:t>9 Plano de Ação Pessoal: O que vou aplicar no meu município? </a:t>
            </a: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4D2616B3-C943-9132-7F37-E4103E73A9F4}"/>
              </a:ext>
            </a:extLst>
          </p:cNvPr>
          <p:cNvSpPr txBox="1"/>
          <p:nvPr/>
        </p:nvSpPr>
        <p:spPr>
          <a:xfrm>
            <a:off x="1771048" y="4269782"/>
            <a:ext cx="580403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dirty="0">
                <a:solidFill>
                  <a:srgbClr val="00B0F0"/>
                </a:solidFill>
              </a:rPr>
              <a:t>Monitoramento, Avaliação e Sustentabilidade </a:t>
            </a:r>
            <a:endParaRPr sz="2800" dirty="0">
              <a:solidFill>
                <a:srgbClr val="00B0F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23B5D62B-08D4-72F3-F402-97652A21B7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0A5C2883-BFEA-EBDC-56F7-F5367C1A7C5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89997C0F-2EC1-06B6-4FF1-4275F2FA98AE}"/>
              </a:ext>
            </a:extLst>
          </p:cNvPr>
          <p:cNvSpPr txBox="1"/>
          <p:nvPr/>
        </p:nvSpPr>
        <p:spPr>
          <a:xfrm>
            <a:off x="142792" y="80913"/>
            <a:ext cx="871245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pt-BR" sz="2200" b="1" dirty="0">
                <a:highlight>
                  <a:srgbClr val="00FFFF"/>
                </a:highlight>
              </a:rPr>
              <a:t>1. Monitoramento versus Avaliação: Qual a Diferença?</a:t>
            </a:r>
            <a:endParaRPr lang="pt-BR" sz="2200" dirty="0">
              <a:highlight>
                <a:srgbClr val="00FFFF"/>
              </a:highlight>
            </a:endParaRPr>
          </a:p>
          <a:p>
            <a:pPr algn="just"/>
            <a:r>
              <a:rPr lang="pt-BR" sz="2200" dirty="0"/>
              <a:t>O monitoramento é um processo contínuo, rotineiro e sistemático focado na execução diária, respondendo se as ações e metas estão no prazo e dentro do pactuado (ex: padrão de ausências, atrasos e filas diárias). </a:t>
            </a:r>
          </a:p>
          <a:p>
            <a:pPr algn="just"/>
            <a:r>
              <a:rPr lang="pt-BR" sz="2200" dirty="0"/>
              <a:t>A avaliação é pontual, retrospectiva e profunda, julgando o valor, a eficácia e o impacto social das políticas adotadas após um ciclo determinado (ex: se a reestruturação da APS reduziu as internações anuais). </a:t>
            </a:r>
          </a:p>
          <a:p>
            <a:pPr algn="just"/>
            <a:r>
              <a:rPr lang="pt-BR" sz="2200" dirty="0"/>
              <a:t>Enquanto o monitoramento corrige o rumo da execução, a avaliação redefine a estratégia da gestão.</a:t>
            </a: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5F661538-2879-4581-7C87-7077E54DA160}"/>
              </a:ext>
            </a:extLst>
          </p:cNvPr>
          <p:cNvSpPr txBox="1"/>
          <p:nvPr/>
        </p:nvSpPr>
        <p:spPr>
          <a:xfrm>
            <a:off x="1771048" y="4269782"/>
            <a:ext cx="580403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dirty="0">
                <a:solidFill>
                  <a:srgbClr val="00B0F0"/>
                </a:solidFill>
              </a:rPr>
              <a:t>Monitoramento, Avaliação e Sustentabilidade </a:t>
            </a:r>
            <a:endParaRPr sz="2800" dirty="0">
              <a:solidFill>
                <a:srgbClr val="00B0F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61669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D86D0150-B366-955C-B0A3-B9D2FC446C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24A6DFCE-A545-0BB3-2A00-BAF0DCAA6FD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A735919F-EEAE-9775-CA76-82AFAC1697D8}"/>
              </a:ext>
            </a:extLst>
          </p:cNvPr>
          <p:cNvSpPr txBox="1"/>
          <p:nvPr/>
        </p:nvSpPr>
        <p:spPr>
          <a:xfrm>
            <a:off x="142792" y="80913"/>
            <a:ext cx="871245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pt-BR" sz="2200" b="1" dirty="0">
                <a:highlight>
                  <a:srgbClr val="00FFFF"/>
                </a:highlight>
              </a:rPr>
              <a:t>2. Indicadores de Resultado de Alto Impacto</a:t>
            </a:r>
            <a:endParaRPr lang="pt-BR" sz="2200" dirty="0">
              <a:highlight>
                <a:srgbClr val="00FFFF"/>
              </a:highlight>
            </a:endParaRPr>
          </a:p>
          <a:p>
            <a:pPr algn="just"/>
            <a:r>
              <a:rPr lang="pt-BR" sz="2200" dirty="0"/>
              <a:t>A alta performance exige superar a contagem cega de procedimentos e focar em indicadores que meçam a real mudança no estado de saúde da população. </a:t>
            </a:r>
          </a:p>
          <a:p>
            <a:pPr algn="just"/>
            <a:r>
              <a:rPr lang="pt-BR" sz="2200" dirty="0"/>
              <a:t>Indicadores de impacto como as Internações por Condições Sensíveis à Atenção Primária (ICSAP), taxa de mortalidade materna/infantil e tempo médio de espera por cirurgias eletivas revelam a resolutividade da rede. </a:t>
            </a:r>
          </a:p>
          <a:p>
            <a:pPr algn="just"/>
            <a:r>
              <a:rPr lang="pt-BR" sz="2200" dirty="0"/>
              <a:t>Medir resultados tangíveis permite ao gestor premiar boas práticas, otimizar custos e comprovar o valor social gerado por cada real investido.</a:t>
            </a: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80AE053A-2625-8A8A-7EE2-2D24EBD91480}"/>
              </a:ext>
            </a:extLst>
          </p:cNvPr>
          <p:cNvSpPr txBox="1"/>
          <p:nvPr/>
        </p:nvSpPr>
        <p:spPr>
          <a:xfrm>
            <a:off x="1771048" y="4269782"/>
            <a:ext cx="580403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dirty="0">
                <a:solidFill>
                  <a:srgbClr val="00B0F0"/>
                </a:solidFill>
              </a:rPr>
              <a:t>Monitoramento, Avaliação e Sustentabilidade </a:t>
            </a:r>
            <a:endParaRPr sz="2800" dirty="0">
              <a:solidFill>
                <a:srgbClr val="00B0F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859185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3BC8177E-70C6-BBAF-2BEC-6F8F23F45E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AEFE5668-5357-8534-0262-1A5959D10E4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B70F150D-BF87-C319-8005-F9846879C874}"/>
              </a:ext>
            </a:extLst>
          </p:cNvPr>
          <p:cNvSpPr txBox="1"/>
          <p:nvPr/>
        </p:nvSpPr>
        <p:spPr>
          <a:xfrm>
            <a:off x="142792" y="80913"/>
            <a:ext cx="871245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pt-BR" sz="2000" b="1" dirty="0">
                <a:highlight>
                  <a:srgbClr val="00FFFF"/>
                </a:highlight>
              </a:rPr>
              <a:t>3. Como Elaborar um Relatório Anual de Gestão (RAG) Consistente</a:t>
            </a:r>
            <a:endParaRPr lang="pt-BR" sz="2000" dirty="0">
              <a:highlight>
                <a:srgbClr val="00FFFF"/>
              </a:highlight>
            </a:endParaRPr>
          </a:p>
          <a:p>
            <a:pPr algn="just"/>
            <a:r>
              <a:rPr lang="pt-BR" sz="2200" dirty="0"/>
              <a:t>O RAG não deve ser tratado como uma colagem burocrática de tabelas ao fim do ano, mas como a consolidação narrativa e financeira do cumprimento da Programação Anual de Saúde (PAS).</a:t>
            </a:r>
          </a:p>
          <a:p>
            <a:pPr algn="just"/>
            <a:r>
              <a:rPr lang="pt-BR" sz="2200" dirty="0"/>
              <a:t>Um RAG consistente cruza a execução orçamentária com os desfechos assistenciais obtidos, justificando desvios e apontando medidas corretivas de forma clara. </a:t>
            </a:r>
          </a:p>
          <a:p>
            <a:pPr algn="just"/>
            <a:r>
              <a:rPr lang="pt-BR" sz="2200" dirty="0"/>
              <a:t>Ele deve ser construído de forma participativa ao longo dos quadrimestres, servindo como o espelho técnico que legitima as contas da saúde perante os órgãos de controle.</a:t>
            </a: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DCF9C5DD-F8CD-8652-569C-62FFE90AAD24}"/>
              </a:ext>
            </a:extLst>
          </p:cNvPr>
          <p:cNvSpPr txBox="1"/>
          <p:nvPr/>
        </p:nvSpPr>
        <p:spPr>
          <a:xfrm>
            <a:off x="1771048" y="4269782"/>
            <a:ext cx="580403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dirty="0">
                <a:solidFill>
                  <a:srgbClr val="00B0F0"/>
                </a:solidFill>
              </a:rPr>
              <a:t>Monitoramento, Avaliação e Sustentabilidade </a:t>
            </a:r>
            <a:endParaRPr sz="2800" dirty="0">
              <a:solidFill>
                <a:srgbClr val="00B0F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741621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32EE5A3E-CB09-2DBF-BA65-EF215582E1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78EC346C-0318-BD9D-BD69-A7128B80CFD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B4AB2B12-BE42-C368-8697-1579FA2B1DFE}"/>
              </a:ext>
            </a:extLst>
          </p:cNvPr>
          <p:cNvSpPr txBox="1"/>
          <p:nvPr/>
        </p:nvSpPr>
        <p:spPr>
          <a:xfrm>
            <a:off x="142792" y="80913"/>
            <a:ext cx="871245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pt-BR" sz="2000" b="1" dirty="0">
                <a:highlight>
                  <a:srgbClr val="00FFFF"/>
                </a:highlight>
              </a:rPr>
              <a:t>4. Benchmarking: Aprender com Boas Práticas (Casos de Sucesso)</a:t>
            </a:r>
            <a:endParaRPr lang="pt-BR" sz="2000" dirty="0">
              <a:highlight>
                <a:srgbClr val="00FFFF"/>
              </a:highlight>
            </a:endParaRPr>
          </a:p>
          <a:p>
            <a:pPr algn="just"/>
            <a:r>
              <a:rPr lang="pt-BR" sz="2200" dirty="0"/>
              <a:t>Fazer </a:t>
            </a:r>
            <a:r>
              <a:rPr lang="pt-BR" sz="2200" i="1" dirty="0"/>
              <a:t>benchmarking</a:t>
            </a:r>
            <a:r>
              <a:rPr lang="pt-BR" sz="2200" dirty="0"/>
              <a:t> na saúde pública é rastrear, adaptar e implementar modelos de sucesso de outros municípios que resolveram gargalos semelhantes com criatividade e eficiência. </a:t>
            </a:r>
          </a:p>
          <a:p>
            <a:pPr algn="just"/>
            <a:r>
              <a:rPr lang="pt-BR" sz="2200" dirty="0"/>
              <a:t>Seja um consórcio intermunicipal exemplar, um protocolo de telemedicina que zerou filas ou um programa inovador de busca ativa de vacinação, o foco deve estar na modelagem do processo.</a:t>
            </a:r>
          </a:p>
          <a:p>
            <a:pPr algn="just"/>
            <a:r>
              <a:rPr lang="pt-BR" sz="2200" dirty="0"/>
              <a:t>Aprender com o erro e o acerto alheio economiza recursos públicos, acelera a curva de aprendizado da equipe e oxigena a cultura organizacional.</a:t>
            </a: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2004D923-A205-FB61-B984-E9F30CAAE9EA}"/>
              </a:ext>
            </a:extLst>
          </p:cNvPr>
          <p:cNvSpPr txBox="1"/>
          <p:nvPr/>
        </p:nvSpPr>
        <p:spPr>
          <a:xfrm>
            <a:off x="1771048" y="4269782"/>
            <a:ext cx="580403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dirty="0">
                <a:solidFill>
                  <a:srgbClr val="00B0F0"/>
                </a:solidFill>
              </a:rPr>
              <a:t>Monitoramento, Avaliação e Sustentabilidade </a:t>
            </a:r>
            <a:endParaRPr sz="2800" dirty="0">
              <a:solidFill>
                <a:srgbClr val="00B0F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374630198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2091</Words>
  <Application>Microsoft Office PowerPoint</Application>
  <PresentationFormat>Apresentação na tela (16:9)</PresentationFormat>
  <Paragraphs>115</Paragraphs>
  <Slides>26</Slides>
  <Notes>26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29" baseType="lpstr">
      <vt:lpstr>Arial</vt:lpstr>
      <vt:lpstr>Montserrat</vt:lpstr>
      <vt:lpstr>Simple Light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Nilson</dc:creator>
  <cp:lastModifiedBy>Nilson</cp:lastModifiedBy>
  <cp:revision>89</cp:revision>
  <dcterms:modified xsi:type="dcterms:W3CDTF">2026-06-29T12:20:25Z</dcterms:modified>
</cp:coreProperties>
</file>